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2" r:id="rId6"/>
    <p:sldId id="263" r:id="rId7"/>
    <p:sldId id="260" r:id="rId8"/>
    <p:sldId id="261" r:id="rId9"/>
    <p:sldId id="264" r:id="rId10"/>
    <p:sldId id="265" r:id="rId11"/>
    <p:sldId id="267" r:id="rId12"/>
    <p:sldId id="266" r:id="rId13"/>
    <p:sldId id="269" r:id="rId14"/>
    <p:sldId id="270" r:id="rId15"/>
    <p:sldId id="268" r:id="rId16"/>
    <p:sldId id="271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94"/>
    <p:restoredTop sz="81448"/>
  </p:normalViewPr>
  <p:slideViewPr>
    <p:cSldViewPr snapToGrid="0">
      <p:cViewPr varScale="1">
        <p:scale>
          <a:sx n="70" d="100"/>
          <a:sy n="70" d="100"/>
        </p:scale>
        <p:origin x="78" y="576"/>
      </p:cViewPr>
      <p:guideLst>
        <p:guide orient="horz" pos="1620"/>
        <p:guide pos="2880"/>
      </p:guideLst>
    </p:cSldViewPr>
  </p:slideViewPr>
  <p:notesTextViewPr>
    <p:cViewPr>
      <p:scale>
        <a:sx n="70" d="100"/>
        <a:sy n="7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GB" dirty="0">
                <a:solidFill>
                  <a:srgbClr val="EB5757"/>
                </a:solidFill>
                <a:effectLst/>
                <a:latin typeface="SFMono-Regular"/>
              </a:rPr>
              <a:t>forward</a:t>
            </a:r>
            <a:r>
              <a:rPr lang="en" altLang="ko-Kore-GB" dirty="0"/>
              <a:t> </a:t>
            </a:r>
            <a:r>
              <a:rPr lang="ko-KR" altLang="en-US" dirty="0" err="1"/>
              <a:t>순전파</a:t>
            </a:r>
            <a:r>
              <a:rPr lang="ko-KR" altLang="en-US" dirty="0"/>
              <a:t> </a:t>
            </a:r>
            <a:r>
              <a:rPr lang="ko-KR" altLang="en-US" dirty="0" err="1"/>
              <a:t>메소드에서는</a:t>
            </a:r>
            <a:r>
              <a:rPr lang="ko-KR" altLang="en-US" dirty="0"/>
              <a:t> 입력 데이터에 대한 연산 구현하고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3133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Train </a:t>
            </a:r>
            <a:r>
              <a:rPr lang="ko-KR" altLang="en-US" dirty="0"/>
              <a:t>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학습 데이터의 </a:t>
            </a:r>
            <a:r>
              <a:rPr lang="en-US" altLang="ko-KR" dirty="0"/>
              <a:t>comment</a:t>
            </a:r>
            <a:r>
              <a:rPr lang="ko-KR" altLang="en-US" dirty="0" err="1"/>
              <a:t>를</a:t>
            </a:r>
            <a:r>
              <a:rPr lang="ko-KR" altLang="en-US" dirty="0"/>
              <a:t> 바탕으로 단어 사전을 생성하고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Data set</a:t>
            </a:r>
            <a:r>
              <a:rPr lang="ko-KR" altLang="en-US" dirty="0"/>
              <a:t> 및 </a:t>
            </a:r>
            <a:r>
              <a:rPr lang="en-US" altLang="ko-KR" dirty="0" err="1"/>
              <a:t>dataloader</a:t>
            </a:r>
            <a:r>
              <a:rPr lang="en-US" altLang="ko-KR" dirty="0"/>
              <a:t> </a:t>
            </a:r>
            <a:r>
              <a:rPr lang="ko-KR" altLang="en-US" dirty="0"/>
              <a:t>생성 후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손실함수</a:t>
            </a:r>
            <a:r>
              <a:rPr lang="en-US" altLang="ko-KR" dirty="0"/>
              <a:t>,</a:t>
            </a:r>
            <a:r>
              <a:rPr lang="ko-KR" altLang="en-US" dirty="0"/>
              <a:t> 모델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옵티마이저를</a:t>
            </a:r>
            <a:r>
              <a:rPr lang="ko-KR" altLang="en-US" dirty="0"/>
              <a:t> 설정합니다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이때</a:t>
            </a:r>
            <a:r>
              <a:rPr lang="en-US" altLang="ko-KR" dirty="0"/>
              <a:t>,</a:t>
            </a:r>
            <a:r>
              <a:rPr lang="ko-KR" altLang="en-US" dirty="0"/>
              <a:t> 품질 평가를 위한 </a:t>
            </a:r>
            <a:r>
              <a:rPr lang="en" altLang="ko-Kore-GB" b="1" dirty="0"/>
              <a:t>MSE(</a:t>
            </a:r>
            <a:r>
              <a:rPr lang="ko-KR" altLang="en-US" b="1" dirty="0"/>
              <a:t>평균 제곱 오차</a:t>
            </a:r>
            <a:r>
              <a:rPr lang="en-US" altLang="ko-KR" b="1" dirty="0"/>
              <a:t>) </a:t>
            </a:r>
            <a:r>
              <a:rPr lang="ko-KR" altLang="en-US" b="1" dirty="0"/>
              <a:t>손실 함수</a:t>
            </a:r>
            <a:r>
              <a:rPr lang="ko-KR" altLang="en-US" dirty="0"/>
              <a:t>와 캡션 생성을 위한 </a:t>
            </a:r>
            <a:r>
              <a:rPr lang="ko-KR" altLang="en-US" b="1" dirty="0"/>
              <a:t>교차 엔트로피 손실 함수</a:t>
            </a:r>
            <a:r>
              <a:rPr lang="ko-KR" altLang="en-US" dirty="0"/>
              <a:t>를 정의한다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/>
              <a:t>옵티마이저는</a:t>
            </a:r>
            <a:r>
              <a:rPr lang="en-US" altLang="ko-KR" dirty="0"/>
              <a:t> </a:t>
            </a:r>
            <a:r>
              <a:rPr lang="en" altLang="ko-Kore-GB" dirty="0"/>
              <a:t>Adam </a:t>
            </a:r>
            <a:r>
              <a:rPr lang="ko-KR" altLang="en-US" dirty="0" err="1"/>
              <a:t>옵티마이저를</a:t>
            </a:r>
            <a:r>
              <a:rPr lang="ko-KR" altLang="en-US" dirty="0"/>
              <a:t> 사용하여 모델의 매개변수를 최적화한다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2941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8405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r>
              <a:rPr lang="en-US" dirty="0" err="1"/>
              <a:t>ResNet</a:t>
            </a:r>
            <a:r>
              <a:rPr lang="ko-KR" altLang="en-US" dirty="0"/>
              <a:t>은 신경망이 깊어질 수록 기울기가 소실되는 문제를 개선하기 위해 고안된 모델이다</a:t>
            </a:r>
            <a:r>
              <a:rPr lang="en-US" altLang="ko-KR" dirty="0"/>
              <a:t>. </a:t>
            </a:r>
            <a:r>
              <a:rPr lang="ko-KR" altLang="en-US" dirty="0"/>
              <a:t>기울기가 잘 전파될 수 있도록 하는 </a:t>
            </a:r>
            <a:r>
              <a:rPr lang="ko-KR" altLang="en-US" dirty="0" err="1"/>
              <a:t>스킵</a:t>
            </a:r>
            <a:r>
              <a:rPr lang="ko-KR" altLang="en-US" dirty="0"/>
              <a:t> 구조를 만들어주는 </a:t>
            </a:r>
            <a:r>
              <a:rPr lang="en-US" altLang="ko-KR" dirty="0"/>
              <a:t>Residual Block</a:t>
            </a:r>
            <a:r>
              <a:rPr lang="ko-KR" altLang="en-US" dirty="0"/>
              <a:t>을 쌓아 올린 구조로</a:t>
            </a:r>
            <a:r>
              <a:rPr lang="en-US" altLang="ko-KR" dirty="0"/>
              <a:t>, </a:t>
            </a:r>
            <a:r>
              <a:rPr lang="ko-KR" altLang="en-US" dirty="0"/>
              <a:t>기울기 소실 문제를 해결할 수 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 (</a:t>
            </a:r>
            <a:r>
              <a:rPr lang="ko-KR" altLang="en-US" dirty="0"/>
              <a:t>이미지 인식 경진대회의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ImageNet </a:t>
            </a:r>
            <a:r>
              <a:rPr lang="ko-KR" altLang="en-US" dirty="0"/>
              <a:t>데이터를 사전 학습한 모델로</a:t>
            </a:r>
            <a:r>
              <a:rPr lang="en-US" altLang="ko-KR" dirty="0"/>
              <a:t>,</a:t>
            </a:r>
            <a:r>
              <a:rPr lang="ko-KR" altLang="en-US" dirty="0"/>
              <a:t> 이미지 분류에 적합하다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97314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 따라서 이미지 특징 추출에 </a:t>
            </a:r>
            <a:r>
              <a:rPr lang="en-US" altLang="ko-KR" dirty="0"/>
              <a:t>ResNet50</a:t>
            </a:r>
            <a:r>
              <a:rPr lang="ko-KR" altLang="en-US" dirty="0"/>
              <a:t>을 사용한다</a:t>
            </a:r>
            <a:r>
              <a:rPr lang="en-US" altLang="ko-KR" dirty="0"/>
              <a:t>. </a:t>
            </a:r>
            <a:r>
              <a:rPr lang="ko-KR" altLang="en-US" dirty="0"/>
              <a:t>이미지 특징과 텍스트를 합한 데이터셋을 이용해 모델 학습을 진행해야 하기 때문에 </a:t>
            </a:r>
            <a:r>
              <a:rPr lang="en-US" altLang="ko-KR" dirty="0"/>
              <a:t>ResNet50</a:t>
            </a:r>
            <a:r>
              <a:rPr lang="ko-KR" altLang="en-US" dirty="0"/>
              <a:t>에서 마지막 레이어인 </a:t>
            </a:r>
            <a:r>
              <a:rPr lang="en-US" altLang="ko-KR" dirty="0"/>
              <a:t>fully-connected </a:t>
            </a:r>
            <a:r>
              <a:rPr lang="ko-KR" altLang="en-US" dirty="0"/>
              <a:t>레이어를 제거해 마지막 레이어에서 추출된 피처만을 사용한다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5621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학습시</a:t>
            </a:r>
            <a:r>
              <a:rPr lang="ko-KR" altLang="en-US" dirty="0"/>
              <a:t> 입력 이미지 피처와 </a:t>
            </a:r>
            <a:r>
              <a:rPr lang="ko-KR" altLang="en-US" dirty="0" err="1"/>
              <a:t>캡셔닝</a:t>
            </a:r>
            <a:r>
              <a:rPr lang="ko-KR" altLang="en-US" dirty="0"/>
              <a:t> 토큰을 바탕으로 </a:t>
            </a:r>
            <a:r>
              <a:rPr lang="ko-KR" altLang="en-US" dirty="0" err="1"/>
              <a:t>캡셔닝</a:t>
            </a:r>
            <a:r>
              <a:rPr lang="ko-KR" altLang="en-US" dirty="0"/>
              <a:t> 문장을 생성할 때 </a:t>
            </a:r>
            <a:r>
              <a:rPr lang="en-US" altLang="ko-KR" dirty="0"/>
              <a:t>LSTM</a:t>
            </a:r>
            <a:r>
              <a:rPr lang="ko-KR" altLang="en-US" dirty="0"/>
              <a:t>을 씁니다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긴 의존성 문제 해결</a:t>
            </a:r>
            <a:r>
              <a:rPr lang="en-US" altLang="ko-KR" dirty="0"/>
              <a:t>: </a:t>
            </a:r>
            <a:r>
              <a:rPr lang="ko-KR" altLang="en-US" dirty="0"/>
              <a:t>전통적인 </a:t>
            </a:r>
            <a:r>
              <a:rPr lang="en" altLang="ko-Kore-GB" dirty="0"/>
              <a:t>RNN</a:t>
            </a:r>
            <a:r>
              <a:rPr lang="ko-KR" altLang="en-US" dirty="0"/>
              <a:t>은 긴 시퀀스에서 정보가 멀리 떨어져 있을 때 의존성을 잘 학습하지 못하는 단점이 있습니다</a:t>
            </a:r>
            <a:r>
              <a:rPr lang="en-US" altLang="ko-KR" dirty="0"/>
              <a:t>. </a:t>
            </a:r>
            <a:r>
              <a:rPr lang="en" altLang="ko-Kore-GB" dirty="0"/>
              <a:t>LSTM</a:t>
            </a:r>
            <a:r>
              <a:rPr lang="ko-KR" altLang="en-US" dirty="0"/>
              <a:t>은 이를 해결하기 위해 셀 상태</a:t>
            </a:r>
            <a:r>
              <a:rPr lang="en-US" altLang="ko-KR" dirty="0"/>
              <a:t>(</a:t>
            </a:r>
            <a:r>
              <a:rPr lang="en" altLang="ko-Kore-GB" dirty="0"/>
              <a:t>cell state)</a:t>
            </a:r>
            <a:r>
              <a:rPr lang="ko-KR" altLang="en-US" dirty="0"/>
              <a:t>와 게이트</a:t>
            </a:r>
            <a:r>
              <a:rPr lang="en-US" altLang="ko-KR" dirty="0"/>
              <a:t>(</a:t>
            </a:r>
            <a:r>
              <a:rPr lang="en" altLang="ko-Kore-GB" dirty="0"/>
              <a:t>gates) </a:t>
            </a:r>
            <a:r>
              <a:rPr lang="ko-KR" altLang="en-US" dirty="0"/>
              <a:t>메커니즘을 도입했습니다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셀 상태 </a:t>
            </a:r>
            <a:r>
              <a:rPr lang="en-US" altLang="ko-KR" b="1" dirty="0"/>
              <a:t>(</a:t>
            </a:r>
            <a:r>
              <a:rPr lang="en" altLang="ko-Kore-GB" b="1" dirty="0"/>
              <a:t>Cell State)</a:t>
            </a:r>
            <a:r>
              <a:rPr lang="en" altLang="ko-Kore-GB" dirty="0"/>
              <a:t>: LSTM</a:t>
            </a:r>
            <a:r>
              <a:rPr lang="ko-KR" altLang="en-US" dirty="0"/>
              <a:t>의 핵심은 셀 상태입니다</a:t>
            </a:r>
            <a:r>
              <a:rPr lang="en-US" altLang="ko-KR" dirty="0"/>
              <a:t>. </a:t>
            </a:r>
            <a:r>
              <a:rPr lang="ko-KR" altLang="en-US" dirty="0"/>
              <a:t>셀 상태는 시퀀스의 길이에 따라 정보가 흐를 수 있도록 하여</a:t>
            </a:r>
            <a:r>
              <a:rPr lang="en-US" altLang="ko-KR" dirty="0"/>
              <a:t>, </a:t>
            </a:r>
            <a:r>
              <a:rPr lang="ko-KR" altLang="en-US" dirty="0"/>
              <a:t>긴 의존성 문제를 해결합니다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게이트 </a:t>
            </a:r>
            <a:r>
              <a:rPr lang="en-US" altLang="ko-KR" b="1" dirty="0"/>
              <a:t>(</a:t>
            </a:r>
            <a:r>
              <a:rPr lang="en" altLang="ko-Kore-GB" b="1" dirty="0"/>
              <a:t>Gates)</a:t>
            </a:r>
            <a:r>
              <a:rPr lang="en" altLang="ko-Kore-GB" dirty="0"/>
              <a:t>: LSTM</a:t>
            </a:r>
            <a:r>
              <a:rPr lang="ko-KR" altLang="en-US" dirty="0"/>
              <a:t>은 입력 게이트</a:t>
            </a:r>
            <a:r>
              <a:rPr lang="en-US" altLang="ko-KR" dirty="0"/>
              <a:t>(</a:t>
            </a:r>
            <a:r>
              <a:rPr lang="en" altLang="ko-Kore-GB" dirty="0"/>
              <a:t>input gate), </a:t>
            </a:r>
            <a:r>
              <a:rPr lang="ko-KR" altLang="en-US" dirty="0"/>
              <a:t>삭제 게이트</a:t>
            </a:r>
            <a:r>
              <a:rPr lang="en-US" altLang="ko-KR" dirty="0"/>
              <a:t>(</a:t>
            </a:r>
            <a:r>
              <a:rPr lang="en" altLang="ko-Kore-GB" dirty="0"/>
              <a:t>forget gate), </a:t>
            </a:r>
            <a:r>
              <a:rPr lang="ko-KR" altLang="en-US" dirty="0"/>
              <a:t>출력 게이트</a:t>
            </a:r>
            <a:r>
              <a:rPr lang="en-US" altLang="ko-KR" dirty="0"/>
              <a:t>(</a:t>
            </a:r>
            <a:r>
              <a:rPr lang="en" altLang="ko-Kore-GB" dirty="0"/>
              <a:t>output gate)</a:t>
            </a:r>
            <a:r>
              <a:rPr lang="ko-KR" altLang="en-US" dirty="0"/>
              <a:t>라는 세 가지 게이트를 사용하여 정보를 추가하거나 제거합니다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</a:t>
            </a:r>
            <a:r>
              <a:rPr lang="ko-KR" altLang="en-US" dirty="0" err="1"/>
              <a:t>테스크에서는</a:t>
            </a:r>
            <a:r>
              <a:rPr lang="ko-KR" altLang="en-US" dirty="0"/>
              <a:t> 이미지 특징 벡터와 텍스트 </a:t>
            </a:r>
            <a:r>
              <a:rPr lang="ko-KR" altLang="en-US" dirty="0" err="1"/>
              <a:t>임베딩</a:t>
            </a:r>
            <a:r>
              <a:rPr lang="ko-KR" altLang="en-US" dirty="0"/>
              <a:t> 벡터 결합하고</a:t>
            </a:r>
            <a:r>
              <a:rPr lang="en-US" altLang="ko-KR" dirty="0"/>
              <a:t>, </a:t>
            </a:r>
            <a:r>
              <a:rPr lang="ko-KR" altLang="en-US" dirty="0"/>
              <a:t>문맥을 유지하며 단어 시퀀스 생성하는 점에서 </a:t>
            </a:r>
            <a:r>
              <a:rPr lang="en-US" altLang="ko-KR" dirty="0" err="1"/>
              <a:t>lstm</a:t>
            </a:r>
            <a:r>
              <a:rPr lang="ko-KR" altLang="en-US" dirty="0"/>
              <a:t>을 모델로 씁니다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3788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6539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altLang="ko-KR" sz="1100" b="0" dirty="0">
                <a:effectLst/>
              </a:rPr>
              <a:t>[</a:t>
            </a:r>
            <a:r>
              <a:rPr lang="ko-KR" altLang="en-US" sz="1100" b="0" dirty="0">
                <a:effectLst/>
              </a:rPr>
              <a:t>배경</a:t>
            </a:r>
            <a:r>
              <a:rPr lang="en-US" altLang="ko-KR" sz="1100" b="0" dirty="0">
                <a:effectLst/>
              </a:rPr>
              <a:t>]</a:t>
            </a:r>
          </a:p>
          <a:p>
            <a:pPr marL="158750" indent="0">
              <a:buNone/>
            </a:pPr>
            <a:r>
              <a:rPr lang="en-US" altLang="ko-KR" sz="1100" b="0" dirty="0">
                <a:effectLst/>
              </a:rPr>
              <a:t>'</a:t>
            </a:r>
            <a:r>
              <a:rPr lang="en" altLang="ko-Kore-GB" sz="1100" b="0" dirty="0">
                <a:effectLst/>
              </a:rPr>
              <a:t>Image Quality Assessment &amp; Captioning (</a:t>
            </a:r>
            <a:r>
              <a:rPr lang="ko-KR" altLang="en-US" sz="1100" b="0" dirty="0">
                <a:effectLst/>
              </a:rPr>
              <a:t>화질 평가</a:t>
            </a:r>
            <a:r>
              <a:rPr lang="en-US" altLang="ko-KR" sz="1100" b="0" dirty="0">
                <a:effectLst/>
              </a:rPr>
              <a:t>/</a:t>
            </a:r>
            <a:r>
              <a:rPr lang="ko-KR" altLang="en-US" sz="1100" b="0" dirty="0" err="1">
                <a:effectLst/>
              </a:rPr>
              <a:t>캡셔닝</a:t>
            </a:r>
            <a:r>
              <a:rPr lang="en-US" altLang="ko-KR" sz="1100" b="0" dirty="0">
                <a:effectLst/>
              </a:rPr>
              <a:t>)'</a:t>
            </a:r>
            <a:r>
              <a:rPr lang="ko-KR" altLang="en-US" sz="1100" b="0" dirty="0">
                <a:effectLst/>
              </a:rPr>
              <a:t>을 주제로</a:t>
            </a:r>
            <a:r>
              <a:rPr lang="en-US" altLang="ko-KR" sz="1100" b="0" dirty="0">
                <a:effectLst/>
              </a:rPr>
              <a:t>, </a:t>
            </a:r>
            <a:r>
              <a:rPr lang="ko-KR" altLang="en-US" sz="1100" b="0" dirty="0">
                <a:solidFill>
                  <a:srgbClr val="000000"/>
                </a:solidFill>
                <a:effectLst/>
              </a:rPr>
              <a:t>카메라로 촬영된 영상의 화질에 대한 정량 평가 점수를 예측하고 그 평가 결과를 자연어로 상세하게 표현하는 알고리즘을 개발합니다</a:t>
            </a:r>
            <a:r>
              <a:rPr lang="en-US" altLang="ko-KR" sz="1100" b="0" dirty="0">
                <a:solidFill>
                  <a:srgbClr val="000000"/>
                </a:solidFill>
                <a:effectLst/>
              </a:rPr>
              <a:t>.</a:t>
            </a:r>
            <a:br>
              <a:rPr lang="en-US" altLang="ko-KR" sz="1100" b="0" dirty="0">
                <a:effectLst/>
              </a:rPr>
            </a:br>
            <a:endParaRPr lang="en-US" altLang="ko-KR" sz="1100" b="0" dirty="0">
              <a:effectLst/>
            </a:endParaRPr>
          </a:p>
          <a:p>
            <a:pPr marL="158750" indent="0">
              <a:buNone/>
            </a:pPr>
            <a:r>
              <a:rPr lang="en-US" altLang="ko-KR" sz="1100" b="0" dirty="0">
                <a:effectLst/>
              </a:rPr>
              <a:t>[</a:t>
            </a:r>
            <a:r>
              <a:rPr lang="ko-KR" altLang="en-US" sz="1100" b="0" dirty="0">
                <a:effectLst/>
              </a:rPr>
              <a:t>주제</a:t>
            </a:r>
            <a:r>
              <a:rPr lang="en-US" altLang="ko-KR" sz="1100" b="0" dirty="0">
                <a:effectLst/>
              </a:rPr>
              <a:t>]</a:t>
            </a:r>
          </a:p>
          <a:p>
            <a:pPr marL="158750" indent="0">
              <a:buNone/>
            </a:pPr>
            <a:r>
              <a:rPr lang="ko-KR" altLang="en-US" sz="1100" b="0" dirty="0">
                <a:effectLst/>
              </a:rPr>
              <a:t>카메라 영상 화질 정량 평가 및 자연어 정성 평가를 동시 생성하는 알고리즘 개발</a:t>
            </a:r>
            <a:br>
              <a:rPr lang="ko-KR" altLang="en-US" sz="1100" b="0" dirty="0">
                <a:effectLst/>
              </a:rPr>
            </a:br>
            <a:endParaRPr lang="ko-KR" altLang="en-US" sz="1100" b="0" dirty="0">
              <a:effectLst/>
            </a:endParaRPr>
          </a:p>
          <a:p>
            <a:pPr marL="158750" indent="0">
              <a:buNone/>
            </a:pPr>
            <a:r>
              <a:rPr lang="en-US" altLang="ko-KR" sz="1100" b="0" dirty="0">
                <a:effectLst/>
              </a:rPr>
              <a:t>[</a:t>
            </a:r>
            <a:r>
              <a:rPr lang="ko-KR" altLang="en-US" sz="1100" b="0" dirty="0">
                <a:effectLst/>
              </a:rPr>
              <a:t>설명</a:t>
            </a:r>
            <a:r>
              <a:rPr lang="en-US" altLang="ko-KR" sz="1100" b="0" dirty="0">
                <a:effectLst/>
              </a:rPr>
              <a:t>]</a:t>
            </a:r>
          </a:p>
          <a:p>
            <a:pPr marL="158750" indent="0">
              <a:buNone/>
            </a:pPr>
            <a:r>
              <a:rPr lang="ko-KR" altLang="en-US" sz="1100" b="0" dirty="0">
                <a:effectLst/>
              </a:rPr>
              <a:t>사진 입력에 대해서 정량적 인지 화질 점수와 자연어 기반 정성 평가 </a:t>
            </a:r>
            <a:r>
              <a:rPr lang="ko-KR" altLang="en-US" sz="1100" b="0" dirty="0" err="1">
                <a:effectLst/>
              </a:rPr>
              <a:t>캡셔닝을</a:t>
            </a:r>
            <a:r>
              <a:rPr lang="ko-KR" altLang="en-US" sz="1100" b="0" dirty="0">
                <a:effectLst/>
              </a:rPr>
              <a:t> 생성하는 </a:t>
            </a:r>
            <a:r>
              <a:rPr lang="en" altLang="ko-Kore-GB" sz="1100" b="0" dirty="0">
                <a:effectLst/>
              </a:rPr>
              <a:t>AI </a:t>
            </a:r>
            <a:r>
              <a:rPr lang="ko-KR" altLang="en-US" sz="1100" b="0" dirty="0">
                <a:effectLst/>
              </a:rPr>
              <a:t>모델을 개발</a:t>
            </a:r>
          </a:p>
          <a:p>
            <a:pPr marL="158750" indent="0">
              <a:buFont typeface="Arial" panose="020B0604020202020204" pitchFamily="34" charset="0"/>
              <a:buNone/>
            </a:pPr>
            <a:r>
              <a:rPr lang="en" altLang="ko-Kore-GB" sz="1100" b="0" dirty="0">
                <a:effectLst/>
              </a:rPr>
              <a:t>Input : </a:t>
            </a:r>
            <a:r>
              <a:rPr lang="ko-KR" altLang="en-US" sz="1100" b="0" dirty="0">
                <a:effectLst/>
              </a:rPr>
              <a:t>사진</a:t>
            </a:r>
          </a:p>
          <a:p>
            <a:pPr marL="158750" indent="0">
              <a:buFont typeface="Arial" panose="020B0604020202020204" pitchFamily="34" charset="0"/>
              <a:buNone/>
            </a:pPr>
            <a:r>
              <a:rPr lang="en" altLang="ko-Kore-GB" sz="1100" b="0" dirty="0">
                <a:effectLst/>
              </a:rPr>
              <a:t>Output : </a:t>
            </a:r>
            <a:r>
              <a:rPr lang="ko-KR" altLang="en-US" sz="1100" b="0" dirty="0">
                <a:effectLst/>
              </a:rPr>
              <a:t>자연어 기반 정성 평가 </a:t>
            </a:r>
            <a:r>
              <a:rPr lang="ko-KR" altLang="en-US" sz="1100" b="0" dirty="0" err="1">
                <a:effectLst/>
              </a:rPr>
              <a:t>캡셔닝</a:t>
            </a:r>
            <a:r>
              <a:rPr lang="en-US" altLang="ko-KR" sz="1100" b="0" dirty="0">
                <a:effectLst/>
              </a:rPr>
              <a:t>(</a:t>
            </a:r>
            <a:r>
              <a:rPr lang="en" altLang="ko-Kore-GB" sz="1100" b="0" dirty="0">
                <a:effectLst/>
              </a:rPr>
              <a:t>Text output, </a:t>
            </a:r>
            <a:r>
              <a:rPr lang="ko-KR" altLang="en-US" sz="1100" b="0" dirty="0">
                <a:effectLst/>
              </a:rPr>
              <a:t>영어</a:t>
            </a:r>
            <a:r>
              <a:rPr lang="en-US" altLang="ko-KR" sz="1100" b="0" dirty="0">
                <a:effectLst/>
              </a:rPr>
              <a:t>)</a:t>
            </a:r>
            <a:r>
              <a:rPr lang="en-US" altLang="ko-KR" sz="1100" b="0" dirty="0"/>
              <a:t>, </a:t>
            </a:r>
            <a:r>
              <a:rPr lang="ko-KR" altLang="en-US" sz="1100" b="0" dirty="0">
                <a:effectLst/>
              </a:rPr>
              <a:t> 정량적 인지 화질 점수</a:t>
            </a:r>
            <a:r>
              <a:rPr lang="en-US" altLang="ko-KR" sz="1100" b="0" dirty="0">
                <a:effectLst/>
              </a:rPr>
              <a:t>(0~10, </a:t>
            </a:r>
            <a:r>
              <a:rPr lang="en" altLang="ko-Kore-GB" sz="1100" b="0" dirty="0">
                <a:effectLst/>
              </a:rPr>
              <a:t>float)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주제 바꾼 이유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지난 발표에서 소개해드린 관광데이터는 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Cnn</a:t>
            </a:r>
            <a:r>
              <a:rPr lang="ko-KR" altLang="en-US" dirty="0"/>
              <a:t>에서 뽑은 </a:t>
            </a:r>
            <a:r>
              <a:rPr lang="en-US" altLang="ko-KR" dirty="0"/>
              <a:t>image feature</a:t>
            </a:r>
            <a:r>
              <a:rPr lang="ko-KR" altLang="en-US" dirty="0"/>
              <a:t>와 </a:t>
            </a:r>
            <a:r>
              <a:rPr lang="en-US" altLang="ko-KR" dirty="0" err="1"/>
              <a:t>nlp_extract</a:t>
            </a:r>
            <a:r>
              <a:rPr lang="en-US" altLang="ko-KR" dirty="0"/>
              <a:t>?</a:t>
            </a:r>
            <a:r>
              <a:rPr lang="ko-KR" altLang="en-US" dirty="0"/>
              <a:t>로 뽑은 </a:t>
            </a:r>
            <a:r>
              <a:rPr lang="en-US" altLang="ko-KR" dirty="0"/>
              <a:t>text feature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 err="1"/>
              <a:t>concat</a:t>
            </a:r>
            <a:r>
              <a:rPr lang="ko-KR" altLang="en-US" dirty="0"/>
              <a:t>하는 형태로 멀티모달과는 거리가 있었음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Text </a:t>
            </a:r>
            <a:r>
              <a:rPr lang="ko-KR" altLang="en-US" dirty="0"/>
              <a:t>데이터만 </a:t>
            </a:r>
            <a:r>
              <a:rPr lang="ko-KR" altLang="en-US" dirty="0" err="1"/>
              <a:t>사용헸을때도</a:t>
            </a:r>
            <a:r>
              <a:rPr lang="ko-KR" altLang="en-US" dirty="0"/>
              <a:t> 유의미한 결과 나옴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49854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Train data, test data</a:t>
            </a:r>
            <a:r>
              <a:rPr lang="ko-KR" altLang="en-US" dirty="0"/>
              <a:t> 형태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5664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인풋 아웃풋 그림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9570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1125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+mj-lt"/>
              <a:buAutoNum type="arabicPeriod"/>
            </a:pPr>
            <a:r>
              <a:rPr lang="en" altLang="ko-Kore-GB" b="1" dirty="0"/>
              <a:t>ResNet50</a:t>
            </a:r>
            <a:r>
              <a:rPr lang="ko-KR" altLang="en-US" dirty="0"/>
              <a:t>을 </a:t>
            </a:r>
            <a:r>
              <a:rPr lang="en" altLang="ko-Kore-GB" dirty="0" err="1"/>
              <a:t>cnn_backbone</a:t>
            </a:r>
            <a:r>
              <a:rPr lang="ko-KR" altLang="en-US" dirty="0" err="1"/>
              <a:t>으로</a:t>
            </a:r>
            <a:r>
              <a:rPr lang="ko-KR" altLang="en-US" dirty="0"/>
              <a:t> 입력 이미지 데이터에 대한 특징</a:t>
            </a:r>
            <a:r>
              <a:rPr lang="en-US" altLang="ko-KR" dirty="0"/>
              <a:t>(</a:t>
            </a:r>
            <a:r>
              <a:rPr lang="en" altLang="ko-Kore-GB" dirty="0"/>
              <a:t>feature)</a:t>
            </a:r>
            <a:r>
              <a:rPr lang="ko-KR" altLang="en-US" dirty="0"/>
              <a:t>을 추출합니다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ko-KR" altLang="en-US" dirty="0"/>
              <a:t>추출된 이미지 피처를 통해 </a:t>
            </a:r>
            <a:r>
              <a:rPr lang="en" altLang="ko-Kore-GB" dirty="0" err="1"/>
              <a:t>regression_head</a:t>
            </a:r>
            <a:r>
              <a:rPr lang="ko-KR" altLang="en-US" dirty="0"/>
              <a:t>에서 </a:t>
            </a:r>
            <a:r>
              <a:rPr lang="en" altLang="ko-Kore-GB" dirty="0" err="1"/>
              <a:t>mos</a:t>
            </a:r>
            <a:r>
              <a:rPr lang="ko-KR" altLang="en-US" dirty="0" err="1"/>
              <a:t>를</a:t>
            </a:r>
            <a:r>
              <a:rPr lang="ko-KR" altLang="en-US" dirty="0"/>
              <a:t> 학습하고 예측합니다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en" altLang="ko-Kore-GB" dirty="0"/>
              <a:t>ResNet50</a:t>
            </a:r>
            <a:r>
              <a:rPr lang="ko-KR" altLang="en-US" dirty="0"/>
              <a:t>의 마지막 레이어가 출력하는 </a:t>
            </a:r>
            <a:r>
              <a:rPr lang="en-US" altLang="ko-KR" dirty="0"/>
              <a:t>2,048</a:t>
            </a:r>
            <a:r>
              <a:rPr lang="ko-KR" altLang="en-US" dirty="0"/>
              <a:t>개의 특징을 입력 받아 </a:t>
            </a:r>
            <a:r>
              <a:rPr lang="en-US" altLang="ko-KR" dirty="0"/>
              <a:t>1</a:t>
            </a:r>
            <a:r>
              <a:rPr lang="ko-KR" altLang="en-US" dirty="0"/>
              <a:t>차원 출력</a:t>
            </a:r>
            <a:r>
              <a:rPr lang="en-US" altLang="ko-KR" dirty="0"/>
              <a:t>(</a:t>
            </a:r>
            <a:r>
              <a:rPr lang="ko-KR" altLang="en-US" dirty="0"/>
              <a:t>정량 평가 점수</a:t>
            </a:r>
            <a:r>
              <a:rPr lang="en-US" altLang="ko-KR" dirty="0"/>
              <a:t>)</a:t>
            </a:r>
            <a:r>
              <a:rPr lang="ko-KR" altLang="en-US" dirty="0"/>
              <a:t>을 생성하는 선형 레이어를 사용합니다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입력 이미지 피처와 </a:t>
            </a:r>
            <a:r>
              <a:rPr lang="ko-KR" altLang="en-US" dirty="0" err="1"/>
              <a:t>캡셔닝</a:t>
            </a:r>
            <a:r>
              <a:rPr lang="ko-KR" altLang="en-US" dirty="0"/>
              <a:t> 토큰을 바탕으로 </a:t>
            </a:r>
            <a:r>
              <a:rPr lang="en" altLang="ko-Kore-GB" b="1" dirty="0"/>
              <a:t>LSTM</a:t>
            </a:r>
            <a:r>
              <a:rPr lang="ko-KR" altLang="en-US" dirty="0"/>
              <a:t>을 통해 </a:t>
            </a:r>
            <a:r>
              <a:rPr lang="ko-KR" altLang="en-US" b="1" dirty="0" err="1"/>
              <a:t>캡셔닝</a:t>
            </a:r>
            <a:r>
              <a:rPr lang="ko-KR" altLang="en-US" b="1" dirty="0"/>
              <a:t> 문장을 생성합니다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7876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 </a:t>
            </a:r>
            <a:r>
              <a:rPr lang="en-US" altLang="ko" sz="2500" b="1" dirty="0">
                <a:solidFill>
                  <a:srgbClr val="19264B"/>
                </a:solidFill>
              </a:rPr>
              <a:t>MM 1</a:t>
            </a:r>
            <a:r>
              <a:rPr lang="ko-KR" altLang="en-US" sz="2500" b="1" dirty="0">
                <a:solidFill>
                  <a:srgbClr val="19264B"/>
                </a:solidFill>
              </a:rPr>
              <a:t>팀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</a:t>
            </a:r>
            <a:r>
              <a:rPr lang="en-US" altLang="ko" dirty="0">
                <a:solidFill>
                  <a:srgbClr val="19264B"/>
                </a:solidFill>
              </a:rPr>
              <a:t>4.07.30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 err="1">
                <a:solidFill>
                  <a:srgbClr val="19264B"/>
                </a:solidFill>
              </a:rPr>
              <a:t>최형용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B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aseline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D63AACCF-1DEB-064B-A055-50368D60E87C}"/>
              </a:ext>
            </a:extLst>
          </p:cNvPr>
          <p:cNvSpPr txBox="1"/>
          <p:nvPr/>
        </p:nvSpPr>
        <p:spPr>
          <a:xfrm>
            <a:off x="1636850" y="845454"/>
            <a:ext cx="49794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5. Define model </a:t>
            </a:r>
          </a:p>
        </p:txBody>
      </p:sp>
      <p:pic>
        <p:nvPicPr>
          <p:cNvPr id="4" name="그림 3" descr="텍스트, 스크린샷, 소프트웨어, 웹사이트이(가) 표시된 사진&#10;&#10;자동 생성된 설명">
            <a:extLst>
              <a:ext uri="{FF2B5EF4-FFF2-40B4-BE49-F238E27FC236}">
                <a16:creationId xmlns:a16="http://schemas.microsoft.com/office/drawing/2014/main" id="{CBA6C633-8EDD-A641-BF64-DB20C0D902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42" t="62027" r="24099" b="3834"/>
          <a:stretch/>
        </p:blipFill>
        <p:spPr>
          <a:xfrm>
            <a:off x="1914709" y="1348637"/>
            <a:ext cx="6580655" cy="271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813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B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aseline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D63AACCF-1DEB-064B-A055-50368D60E87C}"/>
              </a:ext>
            </a:extLst>
          </p:cNvPr>
          <p:cNvSpPr txBox="1"/>
          <p:nvPr/>
        </p:nvSpPr>
        <p:spPr>
          <a:xfrm>
            <a:off x="1636850" y="845454"/>
            <a:ext cx="49794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6.</a:t>
            </a:r>
            <a:r>
              <a:rPr lang="ko-KR" altLang="en-US" sz="1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1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Train</a:t>
            </a:r>
            <a:endParaRPr lang="en-US" sz="18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 descr="텍스트, 소프트웨어, 웹사이트, 웹 페이지이(가) 표시된 사진&#10;&#10;자동 생성된 설명">
            <a:extLst>
              <a:ext uri="{FF2B5EF4-FFF2-40B4-BE49-F238E27FC236}">
                <a16:creationId xmlns:a16="http://schemas.microsoft.com/office/drawing/2014/main" id="{04267FD5-FD2A-254F-99D8-839DA49F08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149" t="23068" r="25225" b="33334"/>
          <a:stretch/>
        </p:blipFill>
        <p:spPr>
          <a:xfrm>
            <a:off x="1995053" y="1348638"/>
            <a:ext cx="6353299" cy="34196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7DA5C0-FDAC-1943-9B7F-B2B971FD9D3A}"/>
              </a:ext>
            </a:extLst>
          </p:cNvPr>
          <p:cNvSpPr txBox="1"/>
          <p:nvPr/>
        </p:nvSpPr>
        <p:spPr>
          <a:xfrm>
            <a:off x="4096151" y="609974"/>
            <a:ext cx="487497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손실 함수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" altLang="ko-KR" b="1" dirty="0" err="1"/>
              <a:t>mse</a:t>
            </a:r>
            <a:r>
              <a:rPr lang="en" altLang="ko-KR" b="1" dirty="0"/>
              <a:t> – </a:t>
            </a:r>
            <a:r>
              <a:rPr lang="ko-KR" altLang="en-US" b="1" dirty="0"/>
              <a:t>품질 평가 </a:t>
            </a:r>
            <a:r>
              <a:rPr lang="en-US" altLang="ko-KR" b="1" dirty="0"/>
              <a:t>+</a:t>
            </a:r>
            <a:r>
              <a:rPr lang="ko-KR" altLang="en-US" b="1" dirty="0"/>
              <a:t> </a:t>
            </a:r>
            <a:r>
              <a:rPr lang="en" altLang="ko-KR" b="1" dirty="0"/>
              <a:t>cross</a:t>
            </a:r>
            <a:r>
              <a:rPr lang="ko-KR" altLang="en-US" b="1" dirty="0"/>
              <a:t> </a:t>
            </a:r>
            <a:r>
              <a:rPr lang="en" altLang="ko-KR" b="1" dirty="0"/>
              <a:t>entropy – </a:t>
            </a:r>
            <a:r>
              <a:rPr lang="ko-KR" altLang="en-US" b="1" dirty="0"/>
              <a:t>캡션 생성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/>
              <a:t>옵티마이져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" altLang="ko-KR" b="1" dirty="0" err="1"/>
              <a:t>adam</a:t>
            </a:r>
            <a:r>
              <a:rPr lang="en" altLang="ko-KR" b="1" dirty="0"/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GB" b="1" dirty="0"/>
              <a:t>-&gt; </a:t>
            </a:r>
            <a:r>
              <a:rPr lang="ko-KR" altLang="en-US" b="1" dirty="0"/>
              <a:t>모델의 매개변수를 최적화</a:t>
            </a:r>
            <a:r>
              <a:rPr lang="en-US" altLang="ko-KR" b="1" dirty="0"/>
              <a:t>!</a:t>
            </a:r>
            <a:r>
              <a:rPr lang="ko-KR" alt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7077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B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aseline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D63AACCF-1DEB-064B-A055-50368D60E87C}"/>
              </a:ext>
            </a:extLst>
          </p:cNvPr>
          <p:cNvSpPr txBox="1"/>
          <p:nvPr/>
        </p:nvSpPr>
        <p:spPr>
          <a:xfrm>
            <a:off x="1636850" y="845454"/>
            <a:ext cx="49794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6.</a:t>
            </a:r>
            <a:r>
              <a:rPr lang="ko-KR" altLang="en-US" sz="1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1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Train</a:t>
            </a:r>
            <a:endParaRPr lang="en-US" sz="18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 descr="텍스트, 소프트웨어, 스크린샷, 웹사이트이(가) 표시된 사진&#10;&#10;자동 생성된 설명">
            <a:extLst>
              <a:ext uri="{FF2B5EF4-FFF2-40B4-BE49-F238E27FC236}">
                <a16:creationId xmlns:a16="http://schemas.microsoft.com/office/drawing/2014/main" id="{767435ED-EAB3-874B-B45A-F42D9F51BD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61" t="34183" r="24374" b="11650"/>
          <a:stretch/>
        </p:blipFill>
        <p:spPr>
          <a:xfrm>
            <a:off x="1931398" y="1348638"/>
            <a:ext cx="5575751" cy="364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35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5A667F5C-6770-4DCE-9E00-83895AEDAC4C}"/>
              </a:ext>
            </a:extLst>
          </p:cNvPr>
          <p:cNvSpPr txBox="1"/>
          <p:nvPr/>
        </p:nvSpPr>
        <p:spPr>
          <a:xfrm>
            <a:off x="1727200" y="969334"/>
            <a:ext cx="6489700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신경망이 깊을수록 성능이 떨어지는 이유인 </a:t>
            </a: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Vanishing Gradient 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문제 개선</a:t>
            </a:r>
            <a:endParaRPr lang="en-US" altLang="ko-KR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Residual Block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을 여러 개 쌓음</a:t>
            </a:r>
            <a:endParaRPr lang="en-US" altLang="ko-KR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ImageNet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을 학습한 </a:t>
            </a: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pre-trained 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모델</a:t>
            </a:r>
            <a:endParaRPr lang="en-US" altLang="ko-KR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" name="Google Shape;83;p16">
            <a:extLst>
              <a:ext uri="{FF2B5EF4-FFF2-40B4-BE49-F238E27FC236}">
                <a16:creationId xmlns:a16="http://schemas.microsoft.com/office/drawing/2014/main" id="{41BBD718-25B7-57EF-DF86-8FEF754EE3E1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Baseline: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모델 소개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ResNet50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F0C0E88B-4698-D745-32E3-350681082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072" y="2081515"/>
            <a:ext cx="4027955" cy="232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033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5A667F5C-6770-4DCE-9E00-83895AEDAC4C}"/>
              </a:ext>
            </a:extLst>
          </p:cNvPr>
          <p:cNvSpPr txBox="1"/>
          <p:nvPr/>
        </p:nvSpPr>
        <p:spPr>
          <a:xfrm>
            <a:off x="1727200" y="969334"/>
            <a:ext cx="6172925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fully-connected 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레이어를 제거</a:t>
            </a:r>
            <a:endParaRPr lang="en-US" altLang="ko-KR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이미지 데이터의 특징</a:t>
            </a: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(feature)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만 추출 </a:t>
            </a:r>
            <a:endParaRPr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" name="Google Shape;83;p16">
            <a:extLst>
              <a:ext uri="{FF2B5EF4-FFF2-40B4-BE49-F238E27FC236}">
                <a16:creationId xmlns:a16="http://schemas.microsoft.com/office/drawing/2014/main" id="{41BBD718-25B7-57EF-DF86-8FEF754EE3E1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Baseline: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모델 소개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ResNet50</a:t>
            </a:r>
          </a:p>
        </p:txBody>
      </p:sp>
      <p:pic>
        <p:nvPicPr>
          <p:cNvPr id="1032" name="Picture 8" descr="ResNet-50 convolutional neural networks with SVM. ResNet-50 convolutional neural networks with SVM.">
            <a:extLst>
              <a:ext uri="{FF2B5EF4-FFF2-40B4-BE49-F238E27FC236}">
                <a16:creationId xmlns:a16="http://schemas.microsoft.com/office/drawing/2014/main" id="{87161ECC-D988-D9E7-6544-EE7B99C479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" t="3686" r="1687" b="4783"/>
          <a:stretch/>
        </p:blipFill>
        <p:spPr bwMode="auto">
          <a:xfrm>
            <a:off x="1902369" y="2268890"/>
            <a:ext cx="7016749" cy="251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곱하기 기호 12">
            <a:extLst>
              <a:ext uri="{FF2B5EF4-FFF2-40B4-BE49-F238E27FC236}">
                <a16:creationId xmlns:a16="http://schemas.microsoft.com/office/drawing/2014/main" id="{FDFC694A-4846-4639-30AE-024D14898BCC}"/>
              </a:ext>
            </a:extLst>
          </p:cNvPr>
          <p:cNvSpPr/>
          <p:nvPr/>
        </p:nvSpPr>
        <p:spPr>
          <a:xfrm>
            <a:off x="6446520" y="1309412"/>
            <a:ext cx="2263140" cy="4076700"/>
          </a:xfrm>
          <a:prstGeom prst="mathMultiply">
            <a:avLst>
              <a:gd name="adj1" fmla="val 129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4F0CDB6-91F1-83C1-9B7F-8476B5DBA036}"/>
              </a:ext>
            </a:extLst>
          </p:cNvPr>
          <p:cNvCxnSpPr>
            <a:cxnSpLocks/>
          </p:cNvCxnSpPr>
          <p:nvPr/>
        </p:nvCxnSpPr>
        <p:spPr>
          <a:xfrm>
            <a:off x="4572000" y="1651000"/>
            <a:ext cx="0" cy="5546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71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Baseline: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모델 소개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LSTM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D7AA53-FCA8-8C45-ADFB-66079F1AB516}"/>
              </a:ext>
            </a:extLst>
          </p:cNvPr>
          <p:cNvSpPr txBox="1"/>
          <p:nvPr/>
        </p:nvSpPr>
        <p:spPr>
          <a:xfrm>
            <a:off x="1626920" y="961548"/>
            <a:ext cx="68578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/>
              <a:t>학습시</a:t>
            </a:r>
            <a:r>
              <a:rPr lang="ko-KR" altLang="en-US" b="1" dirty="0"/>
              <a:t> 입력 이미지 피처와 </a:t>
            </a:r>
            <a:r>
              <a:rPr lang="ko-KR" altLang="en-US" b="1" dirty="0" err="1"/>
              <a:t>캡셔닝</a:t>
            </a:r>
            <a:r>
              <a:rPr lang="ko-KR" altLang="en-US" b="1" dirty="0"/>
              <a:t> 토큰을 바탕으로 </a:t>
            </a:r>
            <a:r>
              <a:rPr lang="ko-KR" altLang="en-US" b="1" dirty="0" err="1"/>
              <a:t>캡셔닝</a:t>
            </a:r>
            <a:r>
              <a:rPr lang="ko-KR" altLang="en-US" b="1" dirty="0"/>
              <a:t> 문장을 생성할 때 </a:t>
            </a:r>
            <a:r>
              <a:rPr lang="en" altLang="ko-KR" b="1" dirty="0"/>
              <a:t>LSTM</a:t>
            </a:r>
            <a:endParaRPr lang="en" altLang="ko-Kore-GB" b="1" dirty="0"/>
          </a:p>
        </p:txBody>
      </p:sp>
      <p:pic>
        <p:nvPicPr>
          <p:cNvPr id="5" name="그림 4" descr="스크린샷, 텍스트, 소프트웨어이(가) 표시된 사진&#10;&#10;자동 생성된 설명">
            <a:extLst>
              <a:ext uri="{FF2B5EF4-FFF2-40B4-BE49-F238E27FC236}">
                <a16:creationId xmlns:a16="http://schemas.microsoft.com/office/drawing/2014/main" id="{BB68AD81-37F2-914D-8979-AD61EEEF28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333" t="16437" r="27928" b="3778"/>
          <a:stretch/>
        </p:blipFill>
        <p:spPr>
          <a:xfrm>
            <a:off x="1500524" y="1269325"/>
            <a:ext cx="2583432" cy="3325535"/>
          </a:xfrm>
          <a:prstGeom prst="rect">
            <a:avLst/>
          </a:prstGeom>
        </p:spPr>
      </p:pic>
      <p:pic>
        <p:nvPicPr>
          <p:cNvPr id="11" name="그림 10" descr="텍스트, 소프트웨어, 컴퓨터 아이콘, 웹 페이지이(가) 표시된 사진&#10;&#10;자동 생성된 설명">
            <a:extLst>
              <a:ext uri="{FF2B5EF4-FFF2-40B4-BE49-F238E27FC236}">
                <a16:creationId xmlns:a16="http://schemas.microsoft.com/office/drawing/2014/main" id="{2E047E46-6E4C-0244-B35D-063171B32C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681" t="32194" r="22568" b="22734"/>
          <a:stretch/>
        </p:blipFill>
        <p:spPr>
          <a:xfrm>
            <a:off x="3741207" y="1411605"/>
            <a:ext cx="5086323" cy="23202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BAA0B87-5B55-F44C-9B9A-7E2FB87D4F31}"/>
              </a:ext>
            </a:extLst>
          </p:cNvPr>
          <p:cNvSpPr txBox="1"/>
          <p:nvPr/>
        </p:nvSpPr>
        <p:spPr>
          <a:xfrm>
            <a:off x="6388375" y="1459605"/>
            <a:ext cx="331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Cell state </a:t>
            </a:r>
            <a:r>
              <a:rPr lang="ko-KR" altLang="en-US" b="1" dirty="0"/>
              <a:t>로 긴 의존성 문제 해결 </a:t>
            </a:r>
            <a:endParaRPr lang="en" altLang="ko-Kore-GB" b="1" dirty="0"/>
          </a:p>
        </p:txBody>
      </p:sp>
    </p:spTree>
    <p:extLst>
      <p:ext uri="{BB962C8B-B14F-4D97-AF65-F5344CB8AC3E}">
        <p14:creationId xmlns:p14="http://schemas.microsoft.com/office/powerpoint/2010/main" val="920195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향후 개선점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C7C577D1-2AC9-908F-B408-523BADB83B8B}"/>
              </a:ext>
            </a:extLst>
          </p:cNvPr>
          <p:cNvSpPr txBox="1"/>
          <p:nvPr/>
        </p:nvSpPr>
        <p:spPr>
          <a:xfrm>
            <a:off x="1727200" y="969334"/>
            <a:ext cx="2641600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캡셔닝에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트랜스포머</a:t>
            </a:r>
            <a:endParaRPr lang="en-US" altLang="ko-KR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   (Transformer) 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를 활용</a:t>
            </a:r>
            <a:endParaRPr lang="en-US" altLang="ko-KR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성능 개선</a:t>
            </a:r>
            <a:endParaRPr lang="en-US" altLang="ko-KR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21FB39-571E-C72B-3E32-1F380C89D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345" y="845454"/>
            <a:ext cx="4768059" cy="375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01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599250" y="1262100"/>
            <a:ext cx="4287600" cy="34146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/>
              <a:t>이곳에 만나서 찍은 사진을 넣어주세요.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/>
              <a:t>(비대면일 경우엔 화면 캡쳐 이용)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/>
              <a:t>얼굴이 나오게 찍어주셔야 합니다:D</a:t>
            </a:r>
            <a:endParaRPr sz="1200" dirty="0"/>
          </a:p>
        </p:txBody>
      </p:sp>
      <p:sp>
        <p:nvSpPr>
          <p:cNvPr id="66" name="Google Shape;66;p1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137600" y="1820125"/>
            <a:ext cx="228210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1 : 김</a:t>
            </a:r>
            <a:r>
              <a:rPr lang="ko-KR" altLang="en-US" dirty="0"/>
              <a:t>소원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2 : </a:t>
            </a:r>
            <a:r>
              <a:rPr lang="ko-KR" altLang="en-US" dirty="0"/>
              <a:t>나상현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3 : </a:t>
            </a:r>
            <a:r>
              <a:rPr lang="ko-KR" altLang="en-US" dirty="0"/>
              <a:t>나영은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스터디원</a:t>
            </a:r>
            <a:r>
              <a:rPr lang="ko-KR" altLang="en-US" dirty="0"/>
              <a:t> </a:t>
            </a:r>
            <a:r>
              <a:rPr lang="en-US" altLang="ko-KR" dirty="0"/>
              <a:t>4 : </a:t>
            </a:r>
            <a:r>
              <a:rPr lang="ko-KR" altLang="en-US" dirty="0" err="1"/>
              <a:t>최형용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목차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DC765EF1-7B27-7BCA-42E0-16C390868DB4}"/>
              </a:ext>
            </a:extLst>
          </p:cNvPr>
          <p:cNvSpPr txBox="1"/>
          <p:nvPr/>
        </p:nvSpPr>
        <p:spPr>
          <a:xfrm>
            <a:off x="1636850" y="845454"/>
            <a:ext cx="4979400" cy="209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1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과제 소개</a:t>
            </a:r>
            <a:endParaRPr lang="en-US" altLang="ko-KR" sz="18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Baseline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8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8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ko-KR" sz="18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1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향후 개선점</a:t>
            </a:r>
            <a:endParaRPr lang="en-US" sz="18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889CA3D8-9764-9F8D-9CC9-3C4C8C0A149D}"/>
              </a:ext>
            </a:extLst>
          </p:cNvPr>
          <p:cNvSpPr txBox="1"/>
          <p:nvPr/>
        </p:nvSpPr>
        <p:spPr>
          <a:xfrm>
            <a:off x="2082300" y="1625651"/>
            <a:ext cx="4979400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기본 코드 설명</a:t>
            </a:r>
            <a:endParaRPr lang="en-US" altLang="ko-KR" sz="18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모델 소개</a:t>
            </a:r>
            <a:endParaRPr lang="en-US" sz="18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1.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과제 소개 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 descr="텍스트, 소프트웨어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BD7CA03A-6C8D-6045-B704-BB6C30EF32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65" t="26907" r="4354" b="50000"/>
          <a:stretch/>
        </p:blipFill>
        <p:spPr>
          <a:xfrm>
            <a:off x="1754963" y="949815"/>
            <a:ext cx="6919468" cy="11877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A51063-138C-C549-B679-D3FF76BA76A9}"/>
              </a:ext>
            </a:extLst>
          </p:cNvPr>
          <p:cNvSpPr txBox="1"/>
          <p:nvPr/>
        </p:nvSpPr>
        <p:spPr>
          <a:xfrm>
            <a:off x="1754963" y="2241970"/>
            <a:ext cx="7067815" cy="2308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effectLst/>
              </a:rPr>
              <a:t>[</a:t>
            </a:r>
            <a:r>
              <a:rPr lang="ko-KR" altLang="en-US" sz="1200" b="1" dirty="0">
                <a:effectLst/>
              </a:rPr>
              <a:t>배경</a:t>
            </a:r>
            <a:r>
              <a:rPr lang="en-US" altLang="ko-KR" sz="1200" b="1" dirty="0">
                <a:effectLst/>
              </a:rPr>
              <a:t>]</a:t>
            </a:r>
          </a:p>
          <a:p>
            <a:r>
              <a:rPr lang="en-US" altLang="ko-KR" sz="1200" dirty="0">
                <a:effectLst/>
              </a:rPr>
              <a:t>'</a:t>
            </a:r>
            <a:r>
              <a:rPr lang="en" altLang="ko-Kore-GB" sz="1200" dirty="0">
                <a:effectLst/>
              </a:rPr>
              <a:t>Image Quality Assessment &amp; Captioning (</a:t>
            </a:r>
            <a:r>
              <a:rPr lang="ko-KR" altLang="en-US" sz="1200" dirty="0">
                <a:effectLst/>
              </a:rPr>
              <a:t>화질 평가</a:t>
            </a:r>
            <a:r>
              <a:rPr lang="en-US" altLang="ko-KR" sz="1200" dirty="0">
                <a:effectLst/>
              </a:rPr>
              <a:t>/</a:t>
            </a:r>
            <a:r>
              <a:rPr lang="ko-KR" altLang="en-US" sz="1200" dirty="0" err="1">
                <a:effectLst/>
              </a:rPr>
              <a:t>캡셔닝</a:t>
            </a:r>
            <a:r>
              <a:rPr lang="en-US" altLang="ko-KR" sz="1200" dirty="0">
                <a:effectLst/>
              </a:rPr>
              <a:t>)'</a:t>
            </a:r>
            <a:r>
              <a:rPr lang="ko-KR" altLang="en-US" sz="1200" dirty="0">
                <a:effectLst/>
              </a:rPr>
              <a:t>을 주제로</a:t>
            </a:r>
            <a:r>
              <a:rPr lang="en-US" altLang="ko-KR" sz="1200" dirty="0">
                <a:effectLst/>
              </a:rPr>
              <a:t>, </a:t>
            </a:r>
            <a:r>
              <a:rPr lang="ko-KR" altLang="en-US" sz="1200" b="1" dirty="0">
                <a:solidFill>
                  <a:srgbClr val="000000"/>
                </a:solidFill>
                <a:effectLst/>
              </a:rPr>
              <a:t>카메라로 촬영된 영상의 화질에 대한 정량 평가 점수를 예측하고 그 평가 결과를 자연어로 상세하게 표현하는 알고리즘</a:t>
            </a:r>
            <a:r>
              <a:rPr lang="ko-KR" altLang="en-US" sz="1200" dirty="0">
                <a:solidFill>
                  <a:srgbClr val="000000"/>
                </a:solidFill>
                <a:effectLst/>
              </a:rPr>
              <a:t>을 개발합니다</a:t>
            </a:r>
            <a:r>
              <a:rPr lang="en-US" altLang="ko-KR" sz="1200" dirty="0">
                <a:solidFill>
                  <a:srgbClr val="000000"/>
                </a:solidFill>
                <a:effectLst/>
              </a:rPr>
              <a:t>.</a:t>
            </a:r>
            <a:br>
              <a:rPr lang="en-US" altLang="ko-KR" sz="1200" dirty="0">
                <a:effectLst/>
              </a:rPr>
            </a:br>
            <a:endParaRPr lang="en-US" altLang="ko-KR" sz="1200" dirty="0">
              <a:effectLst/>
            </a:endParaRPr>
          </a:p>
          <a:p>
            <a:r>
              <a:rPr lang="en-US" altLang="ko-KR" sz="1200" b="1" dirty="0">
                <a:effectLst/>
              </a:rPr>
              <a:t>[</a:t>
            </a:r>
            <a:r>
              <a:rPr lang="ko-KR" altLang="en-US" sz="1200" b="1" dirty="0">
                <a:effectLst/>
              </a:rPr>
              <a:t>주제</a:t>
            </a:r>
            <a:r>
              <a:rPr lang="en-US" altLang="ko-KR" sz="1200" b="1" dirty="0">
                <a:effectLst/>
              </a:rPr>
              <a:t>]</a:t>
            </a:r>
          </a:p>
          <a:p>
            <a:r>
              <a:rPr lang="ko-KR" altLang="en-US" sz="1200" dirty="0">
                <a:effectLst/>
              </a:rPr>
              <a:t>카메라 영상 화질 정량 평가 및 자연어 정성 평가를 동시 생성하는 알고리즘 개발</a:t>
            </a:r>
            <a:br>
              <a:rPr lang="ko-KR" altLang="en-US" sz="1200" dirty="0">
                <a:effectLst/>
              </a:rPr>
            </a:br>
            <a:endParaRPr lang="ko-KR" altLang="en-US" sz="1200" dirty="0">
              <a:effectLst/>
            </a:endParaRPr>
          </a:p>
          <a:p>
            <a:r>
              <a:rPr lang="en-US" altLang="ko-KR" sz="1200" b="1" dirty="0">
                <a:effectLst/>
              </a:rPr>
              <a:t>[</a:t>
            </a:r>
            <a:r>
              <a:rPr lang="ko-KR" altLang="en-US" sz="1200" b="1" dirty="0">
                <a:effectLst/>
              </a:rPr>
              <a:t>설명</a:t>
            </a:r>
            <a:r>
              <a:rPr lang="en-US" altLang="ko-KR" sz="1200" b="1" dirty="0">
                <a:effectLst/>
              </a:rPr>
              <a:t>]</a:t>
            </a:r>
          </a:p>
          <a:p>
            <a:r>
              <a:rPr lang="ko-KR" altLang="en-US" sz="1200" dirty="0">
                <a:effectLst/>
              </a:rPr>
              <a:t>사진 입력에 대해서 정량적 인지 화질 점수와 자연어 기반 정성 평가 </a:t>
            </a:r>
            <a:r>
              <a:rPr lang="ko-KR" altLang="en-US" sz="1200" dirty="0" err="1">
                <a:effectLst/>
              </a:rPr>
              <a:t>캡셔닝을</a:t>
            </a:r>
            <a:r>
              <a:rPr lang="ko-KR" altLang="en-US" sz="1200" dirty="0">
                <a:effectLst/>
              </a:rPr>
              <a:t> 생성하는 </a:t>
            </a:r>
            <a:r>
              <a:rPr lang="en" altLang="ko-Kore-GB" sz="1200" dirty="0">
                <a:effectLst/>
              </a:rPr>
              <a:t>AI </a:t>
            </a:r>
            <a:r>
              <a:rPr lang="ko-KR" altLang="en-US" sz="1200" dirty="0">
                <a:effectLst/>
              </a:rPr>
              <a:t>모델을 개발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ko-Kore-GB" sz="1200" dirty="0">
                <a:effectLst/>
              </a:rPr>
              <a:t>Input : </a:t>
            </a:r>
            <a:r>
              <a:rPr lang="ko-KR" altLang="en-US" sz="1200" dirty="0">
                <a:effectLst/>
              </a:rPr>
              <a:t>사진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ko-Kore-GB" sz="1200" dirty="0">
                <a:effectLst/>
              </a:rPr>
              <a:t>Output : </a:t>
            </a:r>
            <a:r>
              <a:rPr lang="ko-KR" altLang="en-US" sz="1200" dirty="0">
                <a:effectLst/>
              </a:rPr>
              <a:t>자연어 기반 정성 평가 </a:t>
            </a:r>
            <a:r>
              <a:rPr lang="ko-KR" altLang="en-US" sz="1200" dirty="0" err="1">
                <a:effectLst/>
              </a:rPr>
              <a:t>캡셔닝</a:t>
            </a:r>
            <a:r>
              <a:rPr lang="en-US" altLang="ko-KR" sz="1200" dirty="0">
                <a:effectLst/>
              </a:rPr>
              <a:t>(</a:t>
            </a:r>
            <a:r>
              <a:rPr lang="en" altLang="ko-Kore-GB" sz="1200" dirty="0">
                <a:effectLst/>
              </a:rPr>
              <a:t>Text output, </a:t>
            </a:r>
            <a:r>
              <a:rPr lang="ko-KR" altLang="en-US" sz="1200" dirty="0">
                <a:effectLst/>
              </a:rPr>
              <a:t>영어</a:t>
            </a:r>
            <a:r>
              <a:rPr lang="en-US" altLang="ko-KR" sz="1200" dirty="0">
                <a:effectLst/>
              </a:rPr>
              <a:t>)</a:t>
            </a:r>
            <a:r>
              <a:rPr lang="en-US" altLang="ko-KR" sz="1200" dirty="0"/>
              <a:t>, </a:t>
            </a:r>
            <a:r>
              <a:rPr lang="ko-KR" altLang="en-US" sz="1200" dirty="0">
                <a:effectLst/>
              </a:rPr>
              <a:t> 정량적 인지 화질 점수</a:t>
            </a:r>
            <a:r>
              <a:rPr lang="en-US" altLang="ko-KR" sz="1200" dirty="0">
                <a:effectLst/>
              </a:rPr>
              <a:t>(0~10, </a:t>
            </a:r>
            <a:r>
              <a:rPr lang="en" altLang="ko-Kore-GB" sz="1200" dirty="0">
                <a:effectLst/>
              </a:rPr>
              <a:t>float)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1.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과제 소개 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 descr="텍스트, 소프트웨어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BD7CA03A-6C8D-6045-B704-BB6C30EF32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65" t="26907" r="4354" b="50000"/>
          <a:stretch/>
        </p:blipFill>
        <p:spPr>
          <a:xfrm>
            <a:off x="1754963" y="2142962"/>
            <a:ext cx="6755990" cy="1159731"/>
          </a:xfrm>
          <a:prstGeom prst="rect">
            <a:avLst/>
          </a:prstGeom>
        </p:spPr>
      </p:pic>
      <p:pic>
        <p:nvPicPr>
          <p:cNvPr id="6" name="그림 5" descr="텍스트, 소프트웨어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679485D3-D97F-2144-A11E-73DC5E38B6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189" t="26233" r="27954" b="58255"/>
          <a:stretch/>
        </p:blipFill>
        <p:spPr>
          <a:xfrm>
            <a:off x="1754963" y="828079"/>
            <a:ext cx="6755990" cy="121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64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1.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과제 소개 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 descr="텍스트, 소프트웨어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BD7CA03A-6C8D-6045-B704-BB6C30EF32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65" t="26907" r="4354" b="50000"/>
          <a:stretch/>
        </p:blipFill>
        <p:spPr>
          <a:xfrm>
            <a:off x="1754963" y="949815"/>
            <a:ext cx="6919468" cy="1187794"/>
          </a:xfrm>
          <a:prstGeom prst="rect">
            <a:avLst/>
          </a:prstGeom>
        </p:spPr>
      </p:pic>
      <p:pic>
        <p:nvPicPr>
          <p:cNvPr id="4" name="그림 3" descr="스크린샷, 소프트웨어, 텍스트, 웹 페이지이(가) 표시된 사진&#10;&#10;자동 생성된 설명">
            <a:extLst>
              <a:ext uri="{FF2B5EF4-FFF2-40B4-BE49-F238E27FC236}">
                <a16:creationId xmlns:a16="http://schemas.microsoft.com/office/drawing/2014/main" id="{12A981F8-8263-2C4F-91EA-BF74E75AC1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060" t="30301" r="46035" b="11711"/>
          <a:stretch/>
        </p:blipFill>
        <p:spPr>
          <a:xfrm>
            <a:off x="6116909" y="2149049"/>
            <a:ext cx="2545097" cy="2803251"/>
          </a:xfrm>
          <a:prstGeom prst="rect">
            <a:avLst/>
          </a:prstGeom>
        </p:spPr>
      </p:pic>
      <p:pic>
        <p:nvPicPr>
          <p:cNvPr id="6" name="그림 5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8F6C7341-FB50-994D-86FE-21A04D5D6F6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756" t="30561" r="38289" b="20854"/>
          <a:stretch/>
        </p:blipFill>
        <p:spPr>
          <a:xfrm>
            <a:off x="1754962" y="2149050"/>
            <a:ext cx="4242425" cy="280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78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B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aseline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5A3867C7-D961-EA4D-9FF1-9CB12AAB7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5" y="1454722"/>
            <a:ext cx="7343332" cy="223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508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B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aseline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D63AACCF-1DEB-064B-A055-50368D60E87C}"/>
              </a:ext>
            </a:extLst>
          </p:cNvPr>
          <p:cNvSpPr txBox="1"/>
          <p:nvPr/>
        </p:nvSpPr>
        <p:spPr>
          <a:xfrm>
            <a:off x="1636850" y="845454"/>
            <a:ext cx="4979400" cy="145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sz="1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Import 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Hyperparameter settings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Fixed random-seed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Custom dataset</a:t>
            </a:r>
          </a:p>
        </p:txBody>
      </p:sp>
    </p:spTree>
    <p:extLst>
      <p:ext uri="{BB962C8B-B14F-4D97-AF65-F5344CB8AC3E}">
        <p14:creationId xmlns:p14="http://schemas.microsoft.com/office/powerpoint/2010/main" val="3571652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B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aseline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D63AACCF-1DEB-064B-A055-50368D60E87C}"/>
              </a:ext>
            </a:extLst>
          </p:cNvPr>
          <p:cNvSpPr txBox="1"/>
          <p:nvPr/>
        </p:nvSpPr>
        <p:spPr>
          <a:xfrm>
            <a:off x="1636850" y="845454"/>
            <a:ext cx="49794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5. Define model </a:t>
            </a:r>
          </a:p>
        </p:txBody>
      </p:sp>
      <p:pic>
        <p:nvPicPr>
          <p:cNvPr id="4" name="그림 3" descr="텍스트, 스크린샷, 소프트웨어, 웹사이트이(가) 표시된 사진&#10;&#10;자동 생성된 설명">
            <a:extLst>
              <a:ext uri="{FF2B5EF4-FFF2-40B4-BE49-F238E27FC236}">
                <a16:creationId xmlns:a16="http://schemas.microsoft.com/office/drawing/2014/main" id="{CBA6C633-8EDD-A641-BF64-DB20C0D902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42" t="29856" r="24099" b="37973"/>
          <a:stretch/>
        </p:blipFill>
        <p:spPr>
          <a:xfrm>
            <a:off x="1915434" y="1348638"/>
            <a:ext cx="6537911" cy="2544781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5DA8BAA-24AB-DF4D-9E01-28AA75EBD491}"/>
              </a:ext>
            </a:extLst>
          </p:cNvPr>
          <p:cNvSpPr/>
          <p:nvPr/>
        </p:nvSpPr>
        <p:spPr>
          <a:xfrm>
            <a:off x="3019592" y="2154994"/>
            <a:ext cx="879083" cy="20319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GB" altLang="en-US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CBD9878B-9503-514B-ACE5-1AD507871329}"/>
              </a:ext>
            </a:extLst>
          </p:cNvPr>
          <p:cNvSpPr/>
          <p:nvPr/>
        </p:nvSpPr>
        <p:spPr>
          <a:xfrm>
            <a:off x="2574759" y="3560602"/>
            <a:ext cx="1323916" cy="20319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GB" altLang="en-US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E344330-A68F-3A42-835E-6FE20E51CAEF}"/>
              </a:ext>
            </a:extLst>
          </p:cNvPr>
          <p:cNvSpPr/>
          <p:nvPr/>
        </p:nvSpPr>
        <p:spPr>
          <a:xfrm>
            <a:off x="2135217" y="3004216"/>
            <a:ext cx="980962" cy="20319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GB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A0358C-FD3D-CB49-9EE4-7ADCB065B93B}"/>
              </a:ext>
            </a:extLst>
          </p:cNvPr>
          <p:cNvSpPr txBox="1"/>
          <p:nvPr/>
        </p:nvSpPr>
        <p:spPr>
          <a:xfrm>
            <a:off x="2067405" y="3954669"/>
            <a:ext cx="623396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1" lang="en-US" altLang="ko-Kore-GB" b="1" dirty="0"/>
              <a:t>ResNet50</a:t>
            </a:r>
            <a:r>
              <a:rPr kumimoji="1" lang="ko-KR" altLang="en-US" b="1" dirty="0" err="1"/>
              <a:t>으로</a:t>
            </a:r>
            <a:r>
              <a:rPr kumimoji="1" lang="ko-KR" altLang="en-US" b="1" dirty="0"/>
              <a:t> 이미지 데이터에 대한 </a:t>
            </a:r>
            <a:r>
              <a:rPr kumimoji="1" lang="en-US" altLang="ko-KR" b="1" dirty="0"/>
              <a:t>feature </a:t>
            </a:r>
            <a:r>
              <a:rPr kumimoji="1" lang="ko-KR" altLang="en-US" b="1" dirty="0"/>
              <a:t>추출 </a:t>
            </a:r>
            <a:endParaRPr kumimoji="1" lang="ko-Kore-GB" altLang="en-US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ore-GB" b="1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1" lang="ko-Kore-GB" altLang="en-US" b="1" dirty="0"/>
              <a:t>추출된</a:t>
            </a:r>
            <a:r>
              <a:rPr kumimoji="1" lang="ko-KR" altLang="en-US" b="1" dirty="0"/>
              <a:t> 이미지 피처를 통해 </a:t>
            </a:r>
            <a:r>
              <a:rPr kumimoji="1" lang="en-US" altLang="ko-KR" b="1" dirty="0" err="1"/>
              <a:t>regression_head</a:t>
            </a:r>
            <a:r>
              <a:rPr kumimoji="1" lang="ko-KR" altLang="en-US" b="1" dirty="0"/>
              <a:t>에서 </a:t>
            </a:r>
            <a:r>
              <a:rPr kumimoji="1" lang="en-US" altLang="ko-KR" b="1" dirty="0" err="1"/>
              <a:t>mos</a:t>
            </a:r>
            <a:r>
              <a:rPr kumimoji="1" lang="ko-KR" altLang="en-US" b="1" dirty="0"/>
              <a:t> 학습하고 예측</a:t>
            </a:r>
            <a:endParaRPr kumimoji="1" lang="ko-Kore-GB" altLang="en-US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ore-GB" b="1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1" lang="ko-KR" altLang="en-US" b="1" dirty="0"/>
              <a:t>입력 이미지 피처</a:t>
            </a:r>
            <a:r>
              <a:rPr kumimoji="1" lang="en-US" altLang="ko-KR" b="1" dirty="0"/>
              <a:t>+</a:t>
            </a:r>
            <a:r>
              <a:rPr kumimoji="1" lang="ko-KR" altLang="en-US" b="1" dirty="0" err="1"/>
              <a:t>캡셔닝</a:t>
            </a:r>
            <a:r>
              <a:rPr kumimoji="1" lang="ko-KR" altLang="en-US" b="1" dirty="0"/>
              <a:t> 토큰을</a:t>
            </a:r>
            <a:r>
              <a:rPr kumimoji="1" lang="en-US" altLang="ko-KR" b="1" dirty="0"/>
              <a:t> LSTM</a:t>
            </a:r>
            <a:r>
              <a:rPr kumimoji="1" lang="ko-KR" altLang="en-US" b="1" dirty="0"/>
              <a:t>을 통해 </a:t>
            </a:r>
            <a:r>
              <a:rPr kumimoji="1" lang="ko-KR" altLang="en-US" b="1" dirty="0" err="1"/>
              <a:t>캡셔닝</a:t>
            </a:r>
            <a:r>
              <a:rPr kumimoji="1" lang="ko-KR" altLang="en-US" b="1" dirty="0"/>
              <a:t> 문장 생성 </a:t>
            </a:r>
            <a:endParaRPr kumimoji="1" lang="ko-Kore-GB" altLang="en-US" b="1" dirty="0"/>
          </a:p>
        </p:txBody>
      </p:sp>
    </p:spTree>
    <p:extLst>
      <p:ext uri="{BB962C8B-B14F-4D97-AF65-F5344CB8AC3E}">
        <p14:creationId xmlns:p14="http://schemas.microsoft.com/office/powerpoint/2010/main" val="387630132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847</Words>
  <Application>Microsoft Office PowerPoint</Application>
  <PresentationFormat>화면 슬라이드 쇼(16:9)</PresentationFormat>
  <Paragraphs>109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NanumGothic ExtraBold</vt:lpstr>
      <vt:lpstr>SFMono-Regular</vt:lpstr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Sowon Kim</dc:creator>
  <cp:lastModifiedBy>김소원</cp:lastModifiedBy>
  <cp:revision>6</cp:revision>
  <dcterms:modified xsi:type="dcterms:W3CDTF">2024-07-29T12:08:25Z</dcterms:modified>
</cp:coreProperties>
</file>